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4"/>
  </p:sldMasterIdLst>
  <p:notesMasterIdLst>
    <p:notesMasterId r:id="rId24"/>
  </p:notesMasterIdLst>
  <p:handoutMasterIdLst>
    <p:handoutMasterId r:id="rId25"/>
  </p:handoutMasterIdLst>
  <p:sldIdLst>
    <p:sldId id="280" r:id="rId5"/>
    <p:sldId id="261" r:id="rId6"/>
    <p:sldId id="266" r:id="rId7"/>
    <p:sldId id="267" r:id="rId8"/>
    <p:sldId id="281" r:id="rId9"/>
    <p:sldId id="276" r:id="rId10"/>
    <p:sldId id="273" r:id="rId11"/>
    <p:sldId id="277" r:id="rId12"/>
    <p:sldId id="263" r:id="rId13"/>
    <p:sldId id="265" r:id="rId14"/>
    <p:sldId id="284" r:id="rId15"/>
    <p:sldId id="285" r:id="rId16"/>
    <p:sldId id="288" r:id="rId17"/>
    <p:sldId id="289" r:id="rId18"/>
    <p:sldId id="290" r:id="rId19"/>
    <p:sldId id="262" r:id="rId20"/>
    <p:sldId id="259" r:id="rId21"/>
    <p:sldId id="291" r:id="rId22"/>
    <p:sldId id="278" r:id="rId23"/>
  </p:sldIdLst>
  <p:sldSz cx="9144000" cy="6858000" type="screen4x3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53A9337-6E50-4D90-BBBC-1EBE3BB51C2C}">
          <p14:sldIdLst>
            <p14:sldId id="280"/>
            <p14:sldId id="261"/>
            <p14:sldId id="266"/>
          </p14:sldIdLst>
        </p14:section>
        <p14:section name="Sekcja bez tytułu" id="{5E47D4EB-BBCC-4D9C-AEF2-2EE11C4C2AC1}">
          <p14:sldIdLst>
            <p14:sldId id="267"/>
            <p14:sldId id="281"/>
            <p14:sldId id="276"/>
            <p14:sldId id="273"/>
            <p14:sldId id="277"/>
            <p14:sldId id="263"/>
            <p14:sldId id="265"/>
            <p14:sldId id="284"/>
            <p14:sldId id="285"/>
            <p14:sldId id="288"/>
            <p14:sldId id="289"/>
            <p14:sldId id="290"/>
            <p14:sldId id="262"/>
            <p14:sldId id="259"/>
            <p14:sldId id="29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E1C85-507E-45D6-B34F-FBC2BEDCAD54}" v="4" dt="2023-02-09T13:18:45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7" autoAdjust="0"/>
  </p:normalViewPr>
  <p:slideViewPr>
    <p:cSldViewPr>
      <p:cViewPr varScale="1">
        <p:scale>
          <a:sx n="70" d="100"/>
          <a:sy n="70" d="100"/>
        </p:scale>
        <p:origin x="18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B3562028-8A56-4F23-8898-4C65BDCCC4E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D03A4EB6-1903-4E1A-BA4A-1C07E32195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692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4927C730-B96B-4083-9F4F-C5252C040A5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5488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94E25AEE-9056-4C7A-81C8-9A10C3D7DE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2901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5AEE-9056-4C7A-81C8-9A10C3D7DEA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3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25AEE-9056-4C7A-81C8-9A10C3D7DEA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24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5AEE-9056-4C7A-81C8-9A10C3D7DEA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82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5AEE-9056-4C7A-81C8-9A10C3D7DEA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6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5BBE-8910-4AC6-A4BA-D2BFF5343291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40660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52066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43450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84982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14953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44136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EE7B-5A19-42BA-918F-303AE79F6D42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14349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6084-231A-4584-89A9-47DE81075D2B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7582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17BC-2D55-4094-A173-133907D3F422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5952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D8B6-1FBD-402D-9D12-3D92E8325076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7834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78EB-DFBE-46E2-9166-022DE873C8B0}" type="datetime1">
              <a:rPr lang="pl-PL" smtClean="0"/>
              <a:t>09.02.2023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0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E57-CFB0-4E47-9CBB-408A09CC7B2C}" type="datetime1">
              <a:rPr lang="pl-PL" smtClean="0"/>
              <a:t>09.02.2023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8792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3C4B-2DBC-4DA9-8AA3-71CE136F0386}" type="datetime1">
              <a:rPr lang="pl-PL" smtClean="0"/>
              <a:t>09.02.2023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3597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44F5-BBBD-4C88-827F-89E77C1808EB}" type="datetime1">
              <a:rPr lang="pl-PL" smtClean="0"/>
              <a:t>09.02.2023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8218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1D2-6562-4E34-99FE-A7C94F736C53}" type="datetime1">
              <a:rPr lang="pl-PL" smtClean="0"/>
              <a:t>09.02.2023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558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2DD-739B-4AF2-A532-E05D7EBC56D4}" type="datetime1">
              <a:rPr lang="pl-PL" smtClean="0"/>
              <a:t>09.02.2023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6329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FD7E-01CD-4417-B9EA-7906B9CC6D2C}" type="datetime1">
              <a:rPr lang="pl-PL" smtClean="0"/>
              <a:t>09.02.2023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61B827-5C91-437B-BF57-E3357C0F8F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116633"/>
            <a:ext cx="4968552" cy="1296143"/>
          </a:xfrm>
        </p:spPr>
        <p:txBody>
          <a:bodyPr/>
          <a:lstStyle/>
          <a:p>
            <a:pPr algn="ctr"/>
            <a:r>
              <a:rPr lang="pl-PL" sz="44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Dzień otwarty </a:t>
            </a:r>
            <a:endParaRPr lang="pl-PL"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080719" cy="4194204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>
                <a:solidFill>
                  <a:srgbClr val="0070C0"/>
                </a:solidFill>
              </a:rPr>
              <a:t>w</a:t>
            </a:r>
            <a:r>
              <a:rPr lang="pl-PL" sz="44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Szkole Podstawowej nr 58 im. Tadeusza Gajcego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 Warszawie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08.02.2023</a:t>
            </a:r>
          </a:p>
        </p:txBody>
      </p:sp>
      <p:pic>
        <p:nvPicPr>
          <p:cNvPr id="4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44" y="72008"/>
            <a:ext cx="146338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0322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r>
              <a:rPr lang="pl-PL" b="1" i="1" dirty="0">
                <a:solidFill>
                  <a:srgbClr val="00B0F0"/>
                </a:solidFill>
              </a:rPr>
              <a:t>WSPOMAGAMY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8" y="1392493"/>
            <a:ext cx="6519761" cy="4863345"/>
          </a:xfrm>
        </p:spPr>
        <p:txBody>
          <a:bodyPr>
            <a:normAutofit/>
          </a:bodyPr>
          <a:lstStyle/>
          <a:p>
            <a:pPr algn="just"/>
            <a:r>
              <a:rPr lang="pl-PL" sz="2500" i="1" dirty="0"/>
              <a:t>zajęcia </a:t>
            </a:r>
            <a:r>
              <a:rPr lang="pl-PL" sz="2500" i="1" dirty="0" err="1"/>
              <a:t>dydaktyczno</a:t>
            </a:r>
            <a:r>
              <a:rPr lang="pl-PL" sz="2500" i="1" dirty="0"/>
              <a:t> – wyrównawcze, </a:t>
            </a:r>
          </a:p>
          <a:p>
            <a:pPr algn="just"/>
            <a:r>
              <a:rPr lang="pl-PL" sz="2500" i="1" dirty="0"/>
              <a:t>zajęcia z </a:t>
            </a:r>
            <a:r>
              <a:rPr lang="pl-PL" sz="2500" i="1" dirty="0" err="1"/>
              <a:t>neurologopedą</a:t>
            </a:r>
            <a:r>
              <a:rPr lang="pl-PL" sz="2500" i="1" dirty="0"/>
              <a:t>,</a:t>
            </a:r>
          </a:p>
          <a:p>
            <a:pPr algn="just"/>
            <a:r>
              <a:rPr lang="pl-PL" sz="2500" i="1" dirty="0"/>
              <a:t>zajęcia </a:t>
            </a:r>
            <a:r>
              <a:rPr lang="pl-PL" sz="2500" i="1" dirty="0" err="1"/>
              <a:t>korekcyjno</a:t>
            </a:r>
            <a:r>
              <a:rPr lang="pl-PL" sz="2500" i="1" dirty="0"/>
              <a:t> – kompensacyjne,</a:t>
            </a:r>
          </a:p>
          <a:p>
            <a:pPr algn="just"/>
            <a:r>
              <a:rPr lang="pl-PL" sz="2500" i="1" dirty="0"/>
              <a:t>odrabianie prac domowych.</a:t>
            </a:r>
            <a:endParaRPr lang="pl-PL" sz="25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33" y="126849"/>
            <a:ext cx="1463167" cy="1473352"/>
          </a:xfrm>
          <a:prstGeom prst="rect">
            <a:avLst/>
          </a:prstGeom>
        </p:spPr>
      </p:pic>
      <p:pic>
        <p:nvPicPr>
          <p:cNvPr id="10" name="Obraz 9" descr="Obraz zawierający tekst">
            <a:extLst>
              <a:ext uri="{FF2B5EF4-FFF2-40B4-BE49-F238E27FC236}">
                <a16:creationId xmlns:a16="http://schemas.microsoft.com/office/drawing/2014/main" id="{FE555323-937C-6E97-C611-E396AC50D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90893" y="4229374"/>
            <a:ext cx="2935523" cy="2201642"/>
          </a:xfrm>
          <a:prstGeom prst="rect">
            <a:avLst/>
          </a:prstGeom>
        </p:spPr>
      </p:pic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825737F-990E-10DC-12A9-C3CDB78DF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026" y="4053618"/>
            <a:ext cx="2917229" cy="21879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F8944-9490-3084-0CC9-31D2C780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605772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i="1" dirty="0">
                <a:solidFill>
                  <a:srgbClr val="00B0F0"/>
                </a:solidFill>
              </a:rPr>
              <a:t>FORMY PRACY DOSTOSOWANE SĄ DO POTRZEB I MOŻLIWOŚCI PSYCHOFIZYCZNYCH DZIECKA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3AA29D-D0CC-D3FC-F8E5-CF5F8F0B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44824"/>
            <a:ext cx="6347714" cy="158417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500" dirty="0">
                <a:solidFill>
                  <a:schemeClr val="tx1"/>
                </a:solidFill>
              </a:rPr>
              <a:t>indywidualne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500" dirty="0">
                <a:solidFill>
                  <a:schemeClr val="tx1"/>
                </a:solidFill>
              </a:rPr>
              <a:t>grupowe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500" dirty="0">
                <a:solidFill>
                  <a:schemeClr val="tx1"/>
                </a:solidFill>
              </a:rPr>
              <a:t>zbiorowe</a:t>
            </a:r>
          </a:p>
        </p:txBody>
      </p:sp>
      <p:pic>
        <p:nvPicPr>
          <p:cNvPr id="10242" name="Picture 2" descr="Joyas hechas con manualidades – Manualidades – Laura Lublinerman">
            <a:extLst>
              <a:ext uri="{FF2B5EF4-FFF2-40B4-BE49-F238E27FC236}">
                <a16:creationId xmlns:a16="http://schemas.microsoft.com/office/drawing/2014/main" id="{30499E00-34A2-F0FB-A380-F3F5AE0D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8" y="3612442"/>
            <a:ext cx="4734822" cy="28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410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75AD6-1871-09C1-ADFE-3C1D11A3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6347714" cy="1152128"/>
          </a:xfrm>
        </p:spPr>
        <p:txBody>
          <a:bodyPr>
            <a:normAutofit/>
          </a:bodyPr>
          <a:lstStyle/>
          <a:p>
            <a:pPr algn="ctr"/>
            <a:r>
              <a:rPr lang="pl-PL" sz="3600" b="1" i="1" dirty="0">
                <a:solidFill>
                  <a:srgbClr val="00B0F0"/>
                </a:solidFill>
              </a:rPr>
              <a:t>METODY PRACY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6212B6-5EFF-D79C-FF42-CB9A53AE3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064896" cy="4248472"/>
          </a:xfrm>
        </p:spPr>
        <p:txBody>
          <a:bodyPr>
            <a:normAutofit fontScale="40000" lnSpcReduction="20000"/>
          </a:bodyPr>
          <a:lstStyle/>
          <a:p>
            <a:r>
              <a:rPr lang="pl-PL" sz="4500" dirty="0"/>
              <a:t>Elementy oceniania </a:t>
            </a:r>
            <a:r>
              <a:rPr lang="pl-PL" sz="4500" i="1" dirty="0"/>
              <a:t>kształtującego – to częste, interaktywne  ocenianie postępów ucznia oraz stopnia zrozumienia omawianego materiału poprzez: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/>
              <a:t>wybieranie uczniów losowo do odpowiedzi używając m.in. szpatułek laryngologicznych,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/>
              <a:t>samoocenę: uczeń ocenia sam siebie używając kolorowych karteczek bądź kubków,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>
                <a:solidFill>
                  <a:srgbClr val="00B050"/>
                </a:solidFill>
              </a:rPr>
              <a:t>kolor zielony – wszystko rozumiem, osiągnąłem cel lekcji,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>
                <a:solidFill>
                  <a:srgbClr val="FFFF00"/>
                </a:solidFill>
              </a:rPr>
              <a:t>kolor żółty – nie jestem pewien, chyba potrzebuję jeszcze przejrzeć, poćwiczyć,</a:t>
            </a:r>
            <a:r>
              <a:rPr lang="pl-PL" sz="4500" dirty="0"/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>
                <a:solidFill>
                  <a:srgbClr val="FF0000"/>
                </a:solidFill>
              </a:rPr>
              <a:t>kolor czerwony – nic nie rozumkiem, nie wiem o co chodzi, pomocy!)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pl-PL" sz="4500" dirty="0"/>
              <a:t>ocenę koleżeńską (wzajemne recenzowanie swoich prac poprzez przekazywanie informacji zwrotnych)</a:t>
            </a:r>
          </a:p>
          <a:p>
            <a:endParaRPr lang="pl-PL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500" dirty="0"/>
          </a:p>
        </p:txBody>
      </p:sp>
      <p:pic>
        <p:nvPicPr>
          <p:cNvPr id="4098" name="Picture 2" descr="LOT DE 50 VERRES FLUO : soirée à deux ou entre amis dans une ambiance ...">
            <a:extLst>
              <a:ext uri="{FF2B5EF4-FFF2-40B4-BE49-F238E27FC236}">
                <a16:creationId xmlns:a16="http://schemas.microsoft.com/office/drawing/2014/main" id="{78373C63-44EF-A609-DE29-8FE2A76E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7" y="5693167"/>
            <a:ext cx="1695679" cy="9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zpatułki laryngologiczne drewniane niesterylne długość: 150 mm 100 szt ...">
            <a:extLst>
              <a:ext uri="{FF2B5EF4-FFF2-40B4-BE49-F238E27FC236}">
                <a16:creationId xmlns:a16="http://schemas.microsoft.com/office/drawing/2014/main" id="{F8ADE740-6BCD-610E-BB08-047DA438E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14284"/>
          <a:stretch/>
        </p:blipFill>
        <p:spPr bwMode="auto">
          <a:xfrm>
            <a:off x="1691680" y="5831439"/>
            <a:ext cx="1323073" cy="6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685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1DF10-C288-D6A9-959A-1ABCFFE3D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1" y="260648"/>
            <a:ext cx="5826719" cy="1096899"/>
          </a:xfrm>
        </p:spPr>
        <p:txBody>
          <a:bodyPr/>
          <a:lstStyle/>
          <a:p>
            <a:pPr algn="ctr"/>
            <a:r>
              <a:rPr lang="pl-PL" sz="3600" b="1" i="1" dirty="0">
                <a:solidFill>
                  <a:srgbClr val="00B0F0"/>
                </a:solidFill>
              </a:rPr>
              <a:t>METODY PRACY</a:t>
            </a: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FD2370-CB07-82D9-8338-A037AE966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20880" cy="1872208"/>
          </a:xfrm>
        </p:spPr>
        <p:txBody>
          <a:bodyPr>
            <a:noAutofit/>
          </a:bodyPr>
          <a:lstStyle/>
          <a:p>
            <a:pPr algn="l"/>
            <a:r>
              <a:rPr lang="pl-PL" sz="2500" b="1" dirty="0">
                <a:solidFill>
                  <a:schemeClr val="tx1"/>
                </a:solidFill>
              </a:rPr>
              <a:t>Metoda mnemotechniki – pozwala dzieciom na szybsze uczenie się, zapamiętywanie, a także odtwarzanie informacji. Angażuje wszystkie zmysły (wzroku, słuchu, smaku, dotyku i węchu).</a:t>
            </a:r>
            <a:br>
              <a:rPr lang="pl-PL" sz="2500" b="1" dirty="0">
                <a:solidFill>
                  <a:schemeClr val="tx1"/>
                </a:solidFill>
              </a:rPr>
            </a:br>
            <a:endParaRPr lang="pl-PL" sz="2500" b="1" dirty="0">
              <a:solidFill>
                <a:schemeClr val="tx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4B9DEB0-2D18-1559-BCB6-A6299E0E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966" y="3428999"/>
            <a:ext cx="3778280" cy="297772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44E0B4-C333-6B79-231E-FD7A2E574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4704" y="3303052"/>
            <a:ext cx="2977727" cy="32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45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56454-834B-D600-DBA0-031B15398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3870"/>
            <a:ext cx="7041805" cy="1096899"/>
          </a:xfrm>
        </p:spPr>
        <p:txBody>
          <a:bodyPr/>
          <a:lstStyle/>
          <a:p>
            <a:pPr algn="ctr"/>
            <a:r>
              <a:rPr lang="pl-PL" sz="3600" b="1" i="1" dirty="0">
                <a:solidFill>
                  <a:srgbClr val="00B0F0"/>
                </a:solidFill>
              </a:rPr>
              <a:t>METODY PRACY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95A420-13E5-9DED-2E23-EF22A14BF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04856" cy="2520279"/>
          </a:xfrm>
        </p:spPr>
        <p:txBody>
          <a:bodyPr>
            <a:normAutofit/>
          </a:bodyPr>
          <a:lstStyle/>
          <a:p>
            <a:pPr algn="l"/>
            <a:r>
              <a:rPr lang="pl-PL" sz="2500" b="1" dirty="0">
                <a:solidFill>
                  <a:schemeClr val="tx1"/>
                </a:solidFill>
              </a:rPr>
              <a:t>Metoda kształcenia wyprzedzającego – celem tej metody jest aktywne zdobywanie i przyswajanie przez uczniów wiadomości przed lekcją poprzez wielopłaszczyznowe działania (teksty, zdjęcia, schematy, filmy, zadania interaktywne, multimedia). </a:t>
            </a:r>
          </a:p>
        </p:txBody>
      </p:sp>
      <p:pic>
        <p:nvPicPr>
          <p:cNvPr id="5" name="Obraz 4" descr="Obraz zawierający różny, kilka&#10;&#10;Opis wygenerowany automatycznie">
            <a:extLst>
              <a:ext uri="{FF2B5EF4-FFF2-40B4-BE49-F238E27FC236}">
                <a16:creationId xmlns:a16="http://schemas.microsoft.com/office/drawing/2014/main" id="{346A6931-0E2E-CB6C-90FD-4AC2A60C0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4077071"/>
            <a:ext cx="3474579" cy="26059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 descr="Obraz zawierający osoba, ściana, wewnątrz&#10;&#10;Opis wygenerowany automatycznie">
            <a:extLst>
              <a:ext uri="{FF2B5EF4-FFF2-40B4-BE49-F238E27FC236}">
                <a16:creationId xmlns:a16="http://schemas.microsoft.com/office/drawing/2014/main" id="{A44BE317-6E2D-63B7-27AF-A1F54EE0B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8224" y="4793812"/>
            <a:ext cx="2496275" cy="18722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10B57F-F4F7-C769-EE4B-328F9002A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817" y="4613517"/>
            <a:ext cx="2390283" cy="17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69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62275B-204B-577D-5CA9-968B20D77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404665"/>
            <a:ext cx="6465741" cy="864095"/>
          </a:xfrm>
        </p:spPr>
        <p:txBody>
          <a:bodyPr/>
          <a:lstStyle/>
          <a:p>
            <a:pPr algn="ctr"/>
            <a:r>
              <a:rPr lang="pl-PL" sz="3600" b="1" i="1" dirty="0">
                <a:solidFill>
                  <a:srgbClr val="00B0F0"/>
                </a:solidFill>
              </a:rPr>
              <a:t>METODY PRACY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AA508C-6A07-774F-E825-D00E07BC7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556793"/>
            <a:ext cx="7416823" cy="3888432"/>
          </a:xfrm>
        </p:spPr>
        <p:txBody>
          <a:bodyPr>
            <a:noAutofit/>
          </a:bodyPr>
          <a:lstStyle/>
          <a:p>
            <a:pPr algn="l"/>
            <a:r>
              <a:rPr lang="pl-PL" sz="2500" b="1" i="1" dirty="0">
                <a:solidFill>
                  <a:schemeClr val="tx1"/>
                </a:solidFill>
                <a:latin typeface="+mj-lt"/>
              </a:rPr>
              <a:t>Metody aktywizujące </a:t>
            </a:r>
            <a:r>
              <a:rPr lang="pl-PL" sz="2500" b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pl-PL" sz="25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500" b="0" i="0" dirty="0">
                <a:solidFill>
                  <a:schemeClr val="tx1"/>
                </a:solidFill>
                <a:effectLst/>
                <a:latin typeface="+mj-lt"/>
              </a:rPr>
              <a:t>celem jest wszechstronny i harmonijny rozwój dzieci oraz przygotowanie  do systematycznej nauki na wyższych szczeblach kształcenia</a:t>
            </a:r>
            <a:r>
              <a:rPr lang="pl-PL" sz="25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  <a:latin typeface="+mj-lt"/>
              </a:rPr>
              <a:t>burza mózgów,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  <a:latin typeface="+mj-lt"/>
              </a:rPr>
              <a:t>gry planszowe,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  <a:latin typeface="+mj-lt"/>
              </a:rPr>
              <a:t>drama,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  <a:latin typeface="+mj-lt"/>
              </a:rPr>
              <a:t>grupy zadaniowe.</a:t>
            </a:r>
          </a:p>
          <a:p>
            <a:pPr algn="l"/>
            <a:endParaRPr lang="pl-PL" sz="25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50" name="Picture 6" descr="Pionki do gry walec z główką - niebieskie - 100 szt Onyks">
            <a:extLst>
              <a:ext uri="{FF2B5EF4-FFF2-40B4-BE49-F238E27FC236}">
                <a16:creationId xmlns:a16="http://schemas.microsoft.com/office/drawing/2014/main" id="{3313D75F-7EF6-C44F-3DD0-B2C22E72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8747"/>
            <a:ext cx="2781971" cy="20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557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3416" cy="1143000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rgbClr val="00B0F0"/>
                </a:solidFill>
              </a:rPr>
              <a:t>INNOWACJE PEDAGOGICZNE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8" y="980729"/>
            <a:ext cx="707101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i="0" dirty="0">
                <a:solidFill>
                  <a:schemeClr val="tx1"/>
                </a:solidFill>
                <a:effectLst/>
                <a:latin typeface="+mj-lt"/>
              </a:rPr>
              <a:t>Poszerzają i pogłębiają wiedzę uczniów, </a:t>
            </a:r>
            <a:r>
              <a:rPr lang="pl-PL" sz="2200" b="0" i="0" dirty="0">
                <a:solidFill>
                  <a:schemeClr val="tx1"/>
                </a:solidFill>
                <a:effectLst/>
                <a:latin typeface="+mj-lt"/>
              </a:rPr>
              <a:t>rozwijają zainteresowania i umiejętności, czynią dzieci kreatywnymi i twórczymi.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„Kolorowa ortografia”,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Kodowanie.</a:t>
            </a:r>
          </a:p>
          <a:p>
            <a:pPr marL="0" indent="0">
              <a:buNone/>
            </a:pPr>
            <a:endParaRPr lang="pl-PL" sz="25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7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616" y="-47873"/>
            <a:ext cx="1463384" cy="1556792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F13DCDE-D0F4-A4F0-6342-AFA562F4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0989"/>
            <a:ext cx="247443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A8BD61-6AE3-691B-8320-07413FBEC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2420888"/>
            <a:ext cx="2539917" cy="2016224"/>
          </a:xfrm>
          <a:prstGeom prst="rect">
            <a:avLst/>
          </a:prstGeom>
        </p:spPr>
      </p:pic>
      <p:pic>
        <p:nvPicPr>
          <p:cNvPr id="12" name="Obraz 11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0F4068AC-F54F-4F5C-63ED-A1DDC0D1A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928" y="4719706"/>
            <a:ext cx="2694072" cy="20205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00B0F0"/>
                </a:solidFill>
              </a:rPr>
              <a:t>PROJEKTY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b="0" i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„</a:t>
            </a:r>
            <a:r>
              <a:rPr lang="pl-PL" sz="22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Lekturki</a:t>
            </a:r>
            <a:r>
              <a:rPr lang="pl-PL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spod chmurki”- rozbudzenie u uczniów ciekawości literackiej, rozwijanie aktywności czytelniczej.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Uniwersytet 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 Dzieci „Matematyka. Co się liczy w sporcie?”</a:t>
            </a:r>
          </a:p>
          <a:p>
            <a:pPr marL="0" indent="0">
              <a:buNone/>
            </a:pPr>
            <a:endParaRPr lang="pl-PL" sz="2200" dirty="0">
              <a:effectLst/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indent="0">
              <a:buNone/>
            </a:pPr>
            <a:endParaRPr lang="pl-PL" sz="24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Strona dom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2673"/>
            <a:ext cx="1115616" cy="1124744"/>
          </a:xfrm>
          <a:prstGeom prst="rect">
            <a:avLst/>
          </a:prstGeom>
          <a:noFill/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13623D0-37E3-3E62-A375-D276C680F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5936" y="4073617"/>
            <a:ext cx="3131839" cy="230426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191D804-1110-EC46-07D2-3A0B66E47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653" y="4073614"/>
            <a:ext cx="3072351" cy="23042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91EE0-817B-2DAC-0950-B119DD2C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268760"/>
            <a:ext cx="5826719" cy="1717006"/>
          </a:xfrm>
        </p:spPr>
        <p:txBody>
          <a:bodyPr/>
          <a:lstStyle/>
          <a:p>
            <a:pPr algn="just"/>
            <a:r>
              <a:rPr lang="pl-PL" sz="3200" b="1" i="1" dirty="0">
                <a:solidFill>
                  <a:srgbClr val="0070C0"/>
                </a:solidFill>
              </a:rPr>
              <a:t>PROGRAMY EDUKACYJNE</a:t>
            </a:r>
            <a:br>
              <a:rPr lang="pl-PL" sz="2800" b="1" i="1" dirty="0">
                <a:solidFill>
                  <a:srgbClr val="0070C0"/>
                </a:solidFill>
              </a:rPr>
            </a:br>
            <a:r>
              <a:rPr lang="pl-PL" sz="1600" b="1" i="1" dirty="0">
                <a:solidFill>
                  <a:srgbClr val="0070C0"/>
                </a:solidFill>
              </a:rPr>
              <a:t>Działają pobudzająco zarówno na prawą, jak i na lewą półkulę mózgu. Ta pierwsza odpowiada za wyobraźnię, myślenie kreatywne, druga za myślenie logiczne oraz analityczne. Stymulacja obydwu półkul daje możliwość tworzenia barwnych obrazów i historii.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CE4370-55F2-9231-1CEA-74EEB8E1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3212976"/>
            <a:ext cx="6825781" cy="145271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Kaligrafia, nauka prawidłowego pisania.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„Kubusiowi przyjaciele natury”-cel dbanie o środowisko naturalne, uczenie szacunku dla przyrody.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„Więcej wiem, mniej choruję”- utrwalenie nawyków żywieniowych i higienicznych.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533507F-7AB7-0302-F62D-4F43E1043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7202" y="5321988"/>
            <a:ext cx="1556144" cy="1167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6208872-E878-DE4B-4FC4-6CDE92246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928" y="5127470"/>
            <a:ext cx="1936948" cy="14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521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0" y="1125538"/>
            <a:ext cx="5543550" cy="698500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rgbClr val="0070C0"/>
                </a:solidFill>
              </a:rPr>
              <a:t>DZIĘKUJEMY ZA UWAGĘ</a:t>
            </a:r>
          </a:p>
        </p:txBody>
      </p:sp>
      <p:pic>
        <p:nvPicPr>
          <p:cNvPr id="6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168352" cy="3398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470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09944" cy="922114"/>
          </a:xfrm>
        </p:spPr>
        <p:txBody>
          <a:bodyPr>
            <a:noAutofit/>
          </a:bodyPr>
          <a:lstStyle/>
          <a:p>
            <a:pPr algn="ctr"/>
            <a:br>
              <a:rPr lang="pl-PL" sz="44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4400" b="1" i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SPECYFIKACJA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738538"/>
          </a:xfrm>
        </p:spPr>
        <p:txBody>
          <a:bodyPr>
            <a:noAutofit/>
          </a:bodyPr>
          <a:lstStyle/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Zajęcia edukacyjne są prowadzone w systemie jednozmianowym, rozpoczynają się o 8:00, a kończą się około południa.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Przed lekcjami (od godz. 7:00) i po lekcjach (do godz.18:00) zapewniamy opiekę w świetlicy szkolnej.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Sale są wyposażone w sprzęt multimedialny.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 ramach WF są prowadzone lekcje nauki pływania.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Szkoła dysponuje nowoczesnym placem zabaw, mini siłownią oraz boiskiem wokół którego jest dużo zieleni.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 szkole zostały przeprowadzone liczne remonty w celu dostosowania </a:t>
            </a:r>
            <a:r>
              <a:rPr lang="pl-PL" sz="16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sal</a:t>
            </a:r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do potrzeb dzieci.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Uczniowie mogą rozwijać swoje zainteresowania </a:t>
            </a:r>
            <a:b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na zajęciach pozalekcyjnych (lekkoatletyka, zumba, dodatkowe zajęcia </a:t>
            </a:r>
            <a:b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z języka angielskiego i matematyki).</a:t>
            </a:r>
          </a:p>
          <a:p>
            <a:r>
              <a:rPr lang="pl-PL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Dzieci z trudnościami w nauce mogą uczęszczać na zajęcia wspomagające, zajęcia wyrównawcze oraz terapię logopedyczną i pedagogiczną.</a:t>
            </a:r>
          </a:p>
          <a:p>
            <a:pPr>
              <a:buNone/>
            </a:pPr>
            <a:endParaRPr lang="pl-PL" sz="2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endParaRPr lang="pl-PL" sz="2000" b="1" i="1" dirty="0"/>
          </a:p>
          <a:p>
            <a:pPr>
              <a:buNone/>
            </a:pPr>
            <a:endParaRPr lang="pl-PL" sz="2000" b="1" i="1" dirty="0"/>
          </a:p>
          <a:p>
            <a:pPr>
              <a:buNone/>
            </a:pPr>
            <a:endParaRPr lang="pl-PL" sz="2000" dirty="0"/>
          </a:p>
        </p:txBody>
      </p:sp>
      <p:pic>
        <p:nvPicPr>
          <p:cNvPr id="5122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44" y="72008"/>
            <a:ext cx="1463384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63621"/>
            <a:ext cx="7488832" cy="1632115"/>
          </a:xfrm>
        </p:spPr>
        <p:txBody>
          <a:bodyPr>
            <a:normAutofit/>
          </a:bodyPr>
          <a:lstStyle/>
          <a:p>
            <a:r>
              <a:rPr lang="pl-PL" b="1" i="1" dirty="0">
                <a:solidFill>
                  <a:srgbClr val="00B0F0"/>
                </a:solidFill>
              </a:rPr>
              <a:t>Szkolny Dzień Dobrego Jedzenia</a:t>
            </a:r>
            <a:br>
              <a:rPr lang="pl-PL" b="1" dirty="0">
                <a:solidFill>
                  <a:srgbClr val="00B0F0"/>
                </a:solidFill>
              </a:rPr>
            </a:b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9621"/>
            <a:ext cx="1463167" cy="1554615"/>
          </a:xfrm>
          <a:prstGeom prst="rect">
            <a:avLst/>
          </a:prstGeom>
        </p:spPr>
      </p:pic>
      <p:pic>
        <p:nvPicPr>
          <p:cNvPr id="4" name="Obraz 3" descr="Obraz zawierający wewnątrz, żywność&#10;&#10;Opis wygenerowany automatycznie">
            <a:extLst>
              <a:ext uri="{FF2B5EF4-FFF2-40B4-BE49-F238E27FC236}">
                <a16:creationId xmlns:a16="http://schemas.microsoft.com/office/drawing/2014/main" id="{23A64AA3-2C30-A476-906F-8027F02E5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95736"/>
            <a:ext cx="3528392" cy="4098642"/>
          </a:xfrm>
          <a:prstGeom prst="rect">
            <a:avLst/>
          </a:prstGeom>
        </p:spPr>
      </p:pic>
      <p:pic>
        <p:nvPicPr>
          <p:cNvPr id="6" name="Obraz 5" descr="Obraz zawierający żywność, deser&#10;&#10;Opis wygenerowany automatycznie">
            <a:extLst>
              <a:ext uri="{FF2B5EF4-FFF2-40B4-BE49-F238E27FC236}">
                <a16:creationId xmlns:a16="http://schemas.microsoft.com/office/drawing/2014/main" id="{1450548A-CD4C-16DA-E754-82817D468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" y="2195735"/>
            <a:ext cx="3397792" cy="40986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53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7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8" name="Isosceles Triangle 1057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9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0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1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2" name="Isosceles Triangle 1061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D8D0C6E0-0448-302E-495F-50B55A241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3" r="16972" b="-1"/>
          <a:stretch/>
        </p:blipFill>
        <p:spPr bwMode="auto">
          <a:xfrm>
            <a:off x="20" y="10"/>
            <a:ext cx="4423481" cy="6857990"/>
          </a:xfrm>
          <a:custGeom>
            <a:avLst/>
            <a:gdLst/>
            <a:ahLst/>
            <a:cxnLst/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Isosceles Triangle 30">
            <a:extLst>
              <a:ext uri="{FF2B5EF4-FFF2-40B4-BE49-F238E27FC236}">
                <a16:creationId xmlns:a16="http://schemas.microsoft.com/office/drawing/2014/main" id="{30D39990-8248-4FC7-B3CE-24485764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2AB769-0EA9-E8D4-BACA-0645AFA0F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r="42935" b="-1"/>
          <a:stretch/>
        </p:blipFill>
        <p:spPr bwMode="auto">
          <a:xfrm>
            <a:off x="3651821" y="10"/>
            <a:ext cx="5484204" cy="6857990"/>
          </a:xfrm>
          <a:custGeom>
            <a:avLst/>
            <a:gdLst/>
            <a:ahLst/>
            <a:cxnLst/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Freeform 52">
            <a:extLst>
              <a:ext uri="{FF2B5EF4-FFF2-40B4-BE49-F238E27FC236}">
                <a16:creationId xmlns:a16="http://schemas.microsoft.com/office/drawing/2014/main" id="{128A5D3E-BD5B-438F-B1CC-F7D466FD2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486" y="3576484"/>
            <a:ext cx="6392235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tx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26B49B29-65AB-416E-B1E4-9E41CAE7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895AB6CE-D6AE-479E-A5B3-EF79DECF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2" name="Rectangle 23">
            <a:extLst>
              <a:ext uri="{FF2B5EF4-FFF2-40B4-BE49-F238E27FC236}">
                <a16:creationId xmlns:a16="http://schemas.microsoft.com/office/drawing/2014/main" id="{E5B93247-ED15-49B4-ACC2-EC4DBF65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4" name="Rectangle 25">
            <a:extLst>
              <a:ext uri="{FF2B5EF4-FFF2-40B4-BE49-F238E27FC236}">
                <a16:creationId xmlns:a16="http://schemas.microsoft.com/office/drawing/2014/main" id="{04DEF4CB-271A-4097-B061-376DEFEB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6" name="Isosceles Triangle 24">
            <a:extLst>
              <a:ext uri="{FF2B5EF4-FFF2-40B4-BE49-F238E27FC236}">
                <a16:creationId xmlns:a16="http://schemas.microsoft.com/office/drawing/2014/main" id="{7AE731CF-99AB-4F76-B658-05A2F117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69300" y="4267831"/>
            <a:ext cx="3886201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100" b="1" i="1"/>
              <a:t>WARSZTATY ŚWIĄTECZNE                     ,,ANIOŁY ANIOŁOM”</a:t>
            </a:r>
            <a:br>
              <a:rPr lang="en-US" sz="2100" b="1" i="1"/>
            </a:br>
            <a:br>
              <a:rPr lang="en-US" sz="2100" b="1"/>
            </a:br>
            <a:endParaRPr lang="en-US" sz="2100"/>
          </a:p>
        </p:txBody>
      </p:sp>
      <p:sp>
        <p:nvSpPr>
          <p:cNvPr id="1078" name="Rectangle 27">
            <a:extLst>
              <a:ext uri="{FF2B5EF4-FFF2-40B4-BE49-F238E27FC236}">
                <a16:creationId xmlns:a16="http://schemas.microsoft.com/office/drawing/2014/main" id="{84314DED-27D5-4FB7-96C2-AAED5604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0" name="Rectangle 28">
            <a:extLst>
              <a:ext uri="{FF2B5EF4-FFF2-40B4-BE49-F238E27FC236}">
                <a16:creationId xmlns:a16="http://schemas.microsoft.com/office/drawing/2014/main" id="{33ACCA4C-66C6-4FD0-BD93-1D40645B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2" name="Rectangle 29">
            <a:extLst>
              <a:ext uri="{FF2B5EF4-FFF2-40B4-BE49-F238E27FC236}">
                <a16:creationId xmlns:a16="http://schemas.microsoft.com/office/drawing/2014/main" id="{C74570A9-2308-4E1D-B5CB-23A0941E9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4" name="Isosceles Triangle 29">
            <a:extLst>
              <a:ext uri="{FF2B5EF4-FFF2-40B4-BE49-F238E27FC236}">
                <a16:creationId xmlns:a16="http://schemas.microsoft.com/office/drawing/2014/main" id="{80CBF025-6906-42B5-98CE-70EC3CF4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26849"/>
            <a:ext cx="1187624" cy="12139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i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DODATKOWE INFORMACJE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5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Szkoła jest objęta programem: „Owoce i mleko w szkole”.</a:t>
            </a:r>
          </a:p>
          <a:p>
            <a:endParaRPr lang="pl-PL" sz="25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5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Istnieje możliwość wykupienia śniadania, obiadu i podwieczorku.</a:t>
            </a:r>
          </a:p>
        </p:txBody>
      </p:sp>
    </p:spTree>
    <p:extLst>
      <p:ext uri="{BB962C8B-B14F-4D97-AF65-F5344CB8AC3E}">
        <p14:creationId xmlns:p14="http://schemas.microsoft.com/office/powerpoint/2010/main" val="36457089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187624" y="116633"/>
            <a:ext cx="5616624" cy="1296143"/>
          </a:xfrm>
        </p:spPr>
        <p:txBody>
          <a:bodyPr/>
          <a:lstStyle/>
          <a:p>
            <a:pPr algn="ctr"/>
            <a:r>
              <a:rPr lang="pl-PL" sz="4400" b="1" i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JAK WYGLĄDA DZIEŃ </a:t>
            </a:r>
            <a:endParaRPr lang="pl-PL" sz="4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85800" y="1529409"/>
            <a:ext cx="7918648" cy="564400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Dzieci odbierane są ze świetlicy przez nauczyciela.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Lekcje zaczynają się o godzinie 8:00.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Każdego dnia dzieci mają 4-5 godzin edukacyjnych.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Przerwy w czasie zajęć są dostosowywane  do potrzeb dzieci.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Przerwa śniadaniowa trwa 10-15 min.( w szkole jest możliwość wykupienia śniadań).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 zakończeniu zajęć, nauczyciel odprowadza dzieci do świetlicy.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czasie pobytu w świetlicy dzieci mają możliwość skorzystania z różnorodnych zajęć pozalekcyjnych.</a:t>
            </a:r>
          </a:p>
          <a:p>
            <a:pPr algn="l"/>
            <a:endParaRPr lang="pl-PL" sz="25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44" y="72008"/>
            <a:ext cx="146338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914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5470376" cy="1512167"/>
          </a:xfrm>
        </p:spPr>
        <p:txBody>
          <a:bodyPr>
            <a:normAutofit/>
          </a:bodyPr>
          <a:lstStyle/>
          <a:p>
            <a:r>
              <a:rPr lang="pl-PL" sz="4400" b="1" i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PODRĘCZNIKI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15401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roku szkolnym 2023/2024 będziemy korzystać z podręcznika „Szkoła na Tak” przygotowanego przez WSiP.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Komplet podręczników i zeszytów ćwiczeń uczniowie otrzymają bezpłatnie w ramach dotacji MEN.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5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Ćwiczenia są własnością uczniów, natomiast podręczniki oddawane  są do  biblioteki szkolnej po zakończeniu roku szkolnego.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5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44" y="-9427"/>
            <a:ext cx="146338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3578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792088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rgbClr val="00B0F0"/>
                </a:solidFill>
              </a:rPr>
              <a:t>WYPRAWKA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i="1" dirty="0"/>
              <a:t>3 ołówki (miękkie 2B)- zatemperowane,</a:t>
            </a:r>
          </a:p>
          <a:p>
            <a:pPr lvl="0"/>
            <a:r>
              <a:rPr lang="pl-PL" sz="7200" b="1" i="1" dirty="0"/>
              <a:t>dzienniczek- zeszyt w kratkę,</a:t>
            </a:r>
          </a:p>
          <a:p>
            <a:pPr lvl="0"/>
            <a:r>
              <a:rPr lang="pl-PL" sz="7200" b="1" i="1" dirty="0"/>
              <a:t>klej w sztyfcie, </a:t>
            </a:r>
          </a:p>
          <a:p>
            <a:pPr lvl="0"/>
            <a:r>
              <a:rPr lang="pl-PL" sz="7200" b="1" i="1" dirty="0"/>
              <a:t>nożyczki,</a:t>
            </a:r>
          </a:p>
          <a:p>
            <a:pPr lvl="0"/>
            <a:r>
              <a:rPr lang="pl-PL" sz="7200" b="1" i="1" dirty="0"/>
              <a:t>kredki ołówkowe,</a:t>
            </a:r>
          </a:p>
          <a:p>
            <a:pPr lvl="0"/>
            <a:r>
              <a:rPr lang="pl-PL" sz="7200" b="1" i="1" dirty="0"/>
              <a:t>zeszyty w trzy linie,</a:t>
            </a:r>
          </a:p>
          <a:p>
            <a:pPr lvl="0"/>
            <a:r>
              <a:rPr lang="pl-PL" sz="7200" b="1" i="1" dirty="0"/>
              <a:t>zeszyt w kratkę,</a:t>
            </a:r>
          </a:p>
          <a:p>
            <a:pPr lvl="0"/>
            <a:r>
              <a:rPr lang="pl-PL" sz="7200" b="1" i="1" dirty="0"/>
              <a:t>farby plakatowe,</a:t>
            </a:r>
          </a:p>
          <a:p>
            <a:pPr lvl="0"/>
            <a:r>
              <a:rPr lang="pl-PL" sz="7200" b="1" i="1" dirty="0"/>
              <a:t>zestaw pędzli do malowania, kubek lub pojemnik na wodę,</a:t>
            </a:r>
          </a:p>
          <a:p>
            <a:pPr lvl="0"/>
            <a:r>
              <a:rPr lang="pl-PL" sz="7200" b="1" i="1" dirty="0"/>
              <a:t>blok biały rysunkowy,  </a:t>
            </a:r>
          </a:p>
          <a:p>
            <a:pPr lvl="0"/>
            <a:r>
              <a:rPr lang="pl-PL" sz="7200" b="1" i="1" dirty="0"/>
              <a:t>blok kolorowy,  </a:t>
            </a:r>
          </a:p>
          <a:p>
            <a:pPr lvl="0"/>
            <a:r>
              <a:rPr lang="pl-PL" sz="7200" b="1" i="1" dirty="0"/>
              <a:t>zeszyt papierów kolorowych,</a:t>
            </a:r>
          </a:p>
          <a:p>
            <a:pPr lvl="0"/>
            <a:r>
              <a:rPr lang="pl-PL" sz="7200" b="1" i="1" dirty="0"/>
              <a:t>Temperówka,</a:t>
            </a:r>
          </a:p>
          <a:p>
            <a:pPr lvl="0"/>
            <a:r>
              <a:rPr lang="pl-PL" sz="7200" b="1" i="1" dirty="0"/>
              <a:t>teczka z gumką - 3 sztuki,</a:t>
            </a:r>
          </a:p>
          <a:p>
            <a:pPr lvl="0"/>
            <a:r>
              <a:rPr lang="pl-PL" sz="7200" b="1" i="1" dirty="0"/>
              <a:t>obuwie na zmianę z jasną podeszwą w podpisanym worku</a:t>
            </a:r>
          </a:p>
          <a:p>
            <a:pPr lvl="0"/>
            <a:r>
              <a:rPr lang="pl-PL" sz="7200" b="1" i="1" dirty="0"/>
              <a:t>strój na WF (biała koszulka, spodenki granatowe lub czarne) w podpisanym worku.</a:t>
            </a:r>
          </a:p>
          <a:p>
            <a:endParaRPr lang="pl-PL" sz="2400" dirty="0"/>
          </a:p>
        </p:txBody>
      </p:sp>
      <p:pic>
        <p:nvPicPr>
          <p:cNvPr id="4" name="Picture 2" descr="Strona dom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144" y="-9427"/>
            <a:ext cx="146338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0391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00B0F0"/>
                </a:solidFill>
              </a:rPr>
              <a:t>ROZWIJAMY PASJE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 algn="just"/>
            <a:r>
              <a:rPr lang="pl-PL" sz="2500" i="1" dirty="0"/>
              <a:t>informatyczne, </a:t>
            </a:r>
          </a:p>
          <a:p>
            <a:pPr algn="just"/>
            <a:r>
              <a:rPr lang="pl-PL" sz="2500" i="1" dirty="0"/>
              <a:t>sportowe,</a:t>
            </a:r>
          </a:p>
          <a:p>
            <a:pPr algn="just"/>
            <a:r>
              <a:rPr lang="pl-PL" sz="2500" i="1" dirty="0"/>
              <a:t>plastyczne, </a:t>
            </a:r>
          </a:p>
          <a:p>
            <a:pPr algn="just"/>
            <a:r>
              <a:rPr lang="pl-PL" sz="2500" i="1" dirty="0"/>
              <a:t>czytelnicze,</a:t>
            </a:r>
          </a:p>
          <a:p>
            <a:pPr algn="just"/>
            <a:r>
              <a:rPr lang="pl-PL" sz="2500" i="1" dirty="0"/>
              <a:t>językowe... </a:t>
            </a:r>
          </a:p>
          <a:p>
            <a:pPr marL="0" indent="0" algn="just">
              <a:buNone/>
            </a:pPr>
            <a:endParaRPr lang="pl-PL" sz="2500" i="1" dirty="0"/>
          </a:p>
          <a:p>
            <a:pPr>
              <a:buNone/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833" y="126849"/>
            <a:ext cx="1463167" cy="14733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4C44F32CDA93498B38A21582851148" ma:contentTypeVersion="4" ma:contentTypeDescription="Utwórz nowy dokument." ma:contentTypeScope="" ma:versionID="d6aca67471d54249472c3b97b884011b">
  <xsd:schema xmlns:xsd="http://www.w3.org/2001/XMLSchema" xmlns:xs="http://www.w3.org/2001/XMLSchema" xmlns:p="http://schemas.microsoft.com/office/2006/metadata/properties" xmlns:ns3="ed282ade-cbcd-4fab-be19-625b04d5b033" targetNamespace="http://schemas.microsoft.com/office/2006/metadata/properties" ma:root="true" ma:fieldsID="4a69e48ac96b2fca555a749805062c6f" ns3:_="">
    <xsd:import namespace="ed282ade-cbcd-4fab-be19-625b04d5b0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82ade-cbcd-4fab-be19-625b04d5b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8AEAA-4DDE-4199-88A9-9D80B7779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82ade-cbcd-4fab-be19-625b04d5b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A7951-D131-4AD1-A617-20EBA8E04DB6}">
  <ds:schemaRefs>
    <ds:schemaRef ds:uri="http://purl.org/dc/elements/1.1/"/>
    <ds:schemaRef ds:uri="ed282ade-cbcd-4fab-be19-625b04d5b033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54867C-4E78-4B41-A0DB-AF2460723B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</TotalTime>
  <Words>778</Words>
  <Application>Microsoft Office PowerPoint</Application>
  <PresentationFormat>Pokaz na ekranie (4:3)</PresentationFormat>
  <Paragraphs>106</Paragraphs>
  <Slides>19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</vt:lpstr>
      <vt:lpstr>Wingdings 3</vt:lpstr>
      <vt:lpstr>Faseta</vt:lpstr>
      <vt:lpstr>Dzień otwarty </vt:lpstr>
      <vt:lpstr> SPECYFIKACJA SZKOŁY</vt:lpstr>
      <vt:lpstr>Szkolny Dzień Dobrego Jedzenia </vt:lpstr>
      <vt:lpstr>WARSZTATY ŚWIĄTECZNE                     ,,ANIOŁY ANIOŁOM”  </vt:lpstr>
      <vt:lpstr>DODATKOWE INFORMACJE</vt:lpstr>
      <vt:lpstr>JAK WYGLĄDA DZIEŃ </vt:lpstr>
      <vt:lpstr>PODRĘCZNIKI</vt:lpstr>
      <vt:lpstr>WYPRAWKA </vt:lpstr>
      <vt:lpstr>ROZWIJAMY PASJE</vt:lpstr>
      <vt:lpstr>WSPOMAGAMY</vt:lpstr>
      <vt:lpstr>FORMY PRACY DOSTOSOWANE SĄ DO POTRZEB I MOŻLIWOŚCI PSYCHOFIZYCZNYCH DZIECKA</vt:lpstr>
      <vt:lpstr>METODY PRACY</vt:lpstr>
      <vt:lpstr>METODY PRACY</vt:lpstr>
      <vt:lpstr>METODY PRACY</vt:lpstr>
      <vt:lpstr>METODY PRACY</vt:lpstr>
      <vt:lpstr>INNOWACJE PEDAGOGICZNE</vt:lpstr>
      <vt:lpstr>PROJEKTY</vt:lpstr>
      <vt:lpstr>PROGRAMY EDUKACYJNE Działają pobudzająco zarówno na prawą, jak i na lewą półkulę mózgu. Ta pierwsza odpowiada za wyobraźnię, myślenie kreatywne, druga za myślenie logiczne oraz analityczne. Stymulacja obydwu półkul daje możliwość tworzenia barwnych obrazów i historii.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OTWARTY</dc:title>
  <dc:creator>Michall</dc:creator>
  <cp:lastModifiedBy>Justyna Szafirska</cp:lastModifiedBy>
  <cp:revision>154</cp:revision>
  <cp:lastPrinted>2022-02-19T18:19:46Z</cp:lastPrinted>
  <dcterms:created xsi:type="dcterms:W3CDTF">2020-02-20T10:38:21Z</dcterms:created>
  <dcterms:modified xsi:type="dcterms:W3CDTF">2023-02-09T13:25:02Z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0x010100904C44F32CDA93498B38A21582851148</vt:lpwstr>
  </property>
</Properties>
</file>